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7"/>
  </p:notesMasterIdLst>
  <p:handoutMasterIdLst>
    <p:handoutMasterId r:id="rId8"/>
  </p:handoutMasterIdLst>
  <p:sldIdLst>
    <p:sldId id="256" r:id="rId2"/>
    <p:sldId id="258" r:id="rId3"/>
    <p:sldId id="259" r:id="rId4"/>
    <p:sldId id="260" r:id="rId5"/>
    <p:sldId id="261"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1B21"/>
    <a:srgbClr val="9D0D0D"/>
    <a:srgbClr val="9D0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2" autoAdjust="0"/>
  </p:normalViewPr>
  <p:slideViewPr>
    <p:cSldViewPr>
      <p:cViewPr varScale="1">
        <p:scale>
          <a:sx n="138" d="100"/>
          <a:sy n="138" d="100"/>
        </p:scale>
        <p:origin x="354" y="12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4" d="100"/>
          <a:sy n="84" d="100"/>
        </p:scale>
        <p:origin x="382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074E304-BA5B-42B4-A91A-CA96A8C28E9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a:extLst>
              <a:ext uri="{FF2B5EF4-FFF2-40B4-BE49-F238E27FC236}">
                <a16:creationId xmlns:a16="http://schemas.microsoft.com/office/drawing/2014/main" id="{7DA28DB6-8463-4C0D-BEE4-B5F19E0A579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33672C-1E76-4A15-B62E-90268654C8BA}" type="datetimeFigureOut">
              <a:rPr lang="en-CA" smtClean="0"/>
              <a:t>2019-10-10</a:t>
            </a:fld>
            <a:endParaRPr lang="en-CA"/>
          </a:p>
        </p:txBody>
      </p:sp>
      <p:sp>
        <p:nvSpPr>
          <p:cNvPr id="4" name="Footer Placeholder 3">
            <a:extLst>
              <a:ext uri="{FF2B5EF4-FFF2-40B4-BE49-F238E27FC236}">
                <a16:creationId xmlns:a16="http://schemas.microsoft.com/office/drawing/2014/main" id="{766EDA48-4412-4DE3-9921-7075FDBB5A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a:extLst>
              <a:ext uri="{FF2B5EF4-FFF2-40B4-BE49-F238E27FC236}">
                <a16:creationId xmlns:a16="http://schemas.microsoft.com/office/drawing/2014/main" id="{508CBB47-C004-4E2F-8A5B-52665AA18B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D8EB53-B148-40BB-84D1-D4E180944BD1}" type="slidenum">
              <a:rPr lang="en-CA" smtClean="0"/>
              <a:t>‹#›</a:t>
            </a:fld>
            <a:endParaRPr lang="en-CA"/>
          </a:p>
        </p:txBody>
      </p:sp>
    </p:spTree>
    <p:extLst>
      <p:ext uri="{BB962C8B-B14F-4D97-AF65-F5344CB8AC3E}">
        <p14:creationId xmlns:p14="http://schemas.microsoft.com/office/powerpoint/2010/main" val="3498798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96A5F2-59A0-472A-9512-048FF1A4E5F7}" type="datetimeFigureOut">
              <a:rPr lang="en-US" smtClean="0"/>
              <a:t>10/10/2019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3D2BD3-B027-4256-93A6-043164393AD2}" type="slidenum">
              <a:rPr lang="en-US" smtClean="0"/>
              <a:t>‹#›</a:t>
            </a:fld>
            <a:endParaRPr lang="en-US"/>
          </a:p>
        </p:txBody>
      </p:sp>
    </p:spTree>
    <p:extLst>
      <p:ext uri="{BB962C8B-B14F-4D97-AF65-F5344CB8AC3E}">
        <p14:creationId xmlns:p14="http://schemas.microsoft.com/office/powerpoint/2010/main" val="4232376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304800" y="742950"/>
            <a:ext cx="8534400" cy="1752600"/>
          </a:xfrm>
          <a:prstGeom prst="rect">
            <a:avLst/>
          </a:prstGeom>
        </p:spPr>
        <p:txBody>
          <a:bodyPr vert="horz" lIns="91440" tIns="45720" rIns="91440" bIns="45720" rtlCol="0" anchor="ctr">
            <a:normAutofit/>
          </a:bodyPr>
          <a:lstStyle>
            <a:lvl1pPr algn="ctr">
              <a:defRPr b="1">
                <a:solidFill>
                  <a:schemeClr val="tx1"/>
                </a:solidFill>
                <a:latin typeface="Arial" panose="020B0604020202020204" pitchFamily="34" charset="0"/>
                <a:cs typeface="Arial" panose="020B0604020202020204" pitchFamily="34" charset="0"/>
              </a:defRPr>
            </a:lvl1pPr>
          </a:lstStyle>
          <a:p>
            <a:r>
              <a:rPr lang="en-US" dirty="0"/>
              <a:t>Presentation Title</a:t>
            </a:r>
          </a:p>
        </p:txBody>
      </p:sp>
      <p:sp>
        <p:nvSpPr>
          <p:cNvPr id="12" name="Text Placeholder 11"/>
          <p:cNvSpPr>
            <a:spLocks noGrp="1"/>
          </p:cNvSpPr>
          <p:nvPr>
            <p:ph type="body" sz="quarter" idx="10" hasCustomPrompt="1"/>
          </p:nvPr>
        </p:nvSpPr>
        <p:spPr>
          <a:xfrm>
            <a:off x="2667000" y="2647950"/>
            <a:ext cx="6172200" cy="914400"/>
          </a:xfrm>
        </p:spPr>
        <p:txBody>
          <a:bodyPr/>
          <a:lstStyle>
            <a:lvl1pPr marL="0" indent="0">
              <a:buNone/>
              <a:defRPr>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p>
        </p:txBody>
      </p:sp>
      <p:sp>
        <p:nvSpPr>
          <p:cNvPr id="16" name="Text Placeholder 15"/>
          <p:cNvSpPr>
            <a:spLocks noGrp="1"/>
          </p:cNvSpPr>
          <p:nvPr>
            <p:ph type="body" sz="quarter" idx="11" hasCustomPrompt="1"/>
          </p:nvPr>
        </p:nvSpPr>
        <p:spPr>
          <a:xfrm>
            <a:off x="4724400" y="4629150"/>
            <a:ext cx="4114800" cy="304800"/>
          </a:xfrm>
        </p:spPr>
        <p:txBody>
          <a:bodyPr>
            <a:noAutofit/>
          </a:bodyPr>
          <a:lstStyle>
            <a:lvl1pPr marL="0" indent="0" algn="r">
              <a:buNone/>
              <a:defRPr sz="1600" baseline="0">
                <a:solidFill>
                  <a:schemeClr val="tx1"/>
                </a:solidFill>
              </a:defRPr>
            </a:lvl1pPr>
            <a:lvl2pPr marL="457200" indent="0" algn="r">
              <a:buNone/>
              <a:defRPr sz="1600"/>
            </a:lvl2pPr>
            <a:lvl3pPr marL="914400" indent="0" algn="r">
              <a:buNone/>
              <a:defRPr sz="1600"/>
            </a:lvl3pPr>
            <a:lvl4pPr marL="1371600" indent="0" algn="r">
              <a:buNone/>
              <a:defRPr sz="1600"/>
            </a:lvl4pPr>
            <a:lvl5pPr marL="1828800" indent="0" algn="r">
              <a:buNone/>
              <a:defRPr sz="1600"/>
            </a:lvl5pPr>
          </a:lstStyle>
          <a:p>
            <a:pPr lvl="0"/>
            <a:r>
              <a:rPr lang="en-US" dirty="0"/>
              <a:t>Insert Footer</a:t>
            </a:r>
          </a:p>
        </p:txBody>
      </p:sp>
      <p:pic>
        <p:nvPicPr>
          <p:cNvPr id="4" name="Picture 3">
            <a:extLst>
              <a:ext uri="{FF2B5EF4-FFF2-40B4-BE49-F238E27FC236}">
                <a16:creationId xmlns:a16="http://schemas.microsoft.com/office/drawing/2014/main" id="{D3550AEB-85DB-4C8E-90C3-B9793662ACB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4327553"/>
            <a:ext cx="3401568" cy="609600"/>
          </a:xfrm>
          <a:prstGeom prst="rect">
            <a:avLst/>
          </a:prstGeom>
        </p:spPr>
      </p:pic>
    </p:spTree>
    <p:extLst>
      <p:ext uri="{BB962C8B-B14F-4D97-AF65-F5344CB8AC3E}">
        <p14:creationId xmlns:p14="http://schemas.microsoft.com/office/powerpoint/2010/main" val="3824201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206375"/>
            <a:ext cx="6172200" cy="857250"/>
          </a:xfrm>
          <a:prstGeom prst="rect">
            <a:avLst/>
          </a:prstGeom>
        </p:spPr>
        <p:txBody>
          <a:bodyPr vert="horz" lIns="91440" tIns="45720" rIns="91440" bIns="45720" rtlCol="0" anchor="ctr">
            <a:normAutofit/>
          </a:bodyPr>
          <a:lstStyle>
            <a:lvl1pPr algn="l">
              <a:defRPr b="1">
                <a:solidFill>
                  <a:schemeClr val="bg1"/>
                </a:solidFill>
                <a:latin typeface="Arial" panose="020B0604020202020204" pitchFamily="34" charset="0"/>
                <a:cs typeface="Arial" panose="020B0604020202020204" pitchFamily="34" charset="0"/>
              </a:defRPr>
            </a:lvl1pPr>
          </a:lstStyle>
          <a:p>
            <a:r>
              <a:rPr lang="en-US" dirty="0"/>
              <a:t>Slide Title</a:t>
            </a:r>
          </a:p>
        </p:txBody>
      </p:sp>
      <p:sp>
        <p:nvSpPr>
          <p:cNvPr id="11" name="Slide Number Placeholder 5"/>
          <p:cNvSpPr>
            <a:spLocks noGrp="1"/>
          </p:cNvSpPr>
          <p:nvPr>
            <p:ph type="sldNum" sz="quarter" idx="4"/>
          </p:nvPr>
        </p:nvSpPr>
        <p:spPr>
          <a:xfrm>
            <a:off x="6553200" y="4857750"/>
            <a:ext cx="2133600" cy="184150"/>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97CE79FB-CDEA-44DD-98C1-50349142FB98}" type="slidenum">
              <a:rPr lang="en-US" smtClean="0"/>
              <a:pPr/>
              <a:t>‹#›</a:t>
            </a:fld>
            <a:endParaRPr lang="en-US" dirty="0"/>
          </a:p>
        </p:txBody>
      </p:sp>
      <p:sp>
        <p:nvSpPr>
          <p:cNvPr id="13" name="Content Placeholder 12"/>
          <p:cNvSpPr>
            <a:spLocks noGrp="1"/>
          </p:cNvSpPr>
          <p:nvPr>
            <p:ph sz="quarter" idx="10" hasCustomPrompt="1"/>
          </p:nvPr>
        </p:nvSpPr>
        <p:spPr>
          <a:xfrm>
            <a:off x="457200" y="1270000"/>
            <a:ext cx="8229600" cy="3200400"/>
          </a:xfrm>
        </p:spPr>
        <p:txBody>
          <a:bodyPr/>
          <a:lstStyle>
            <a:lvl1pPr>
              <a:defRPr>
                <a:latin typeface="Comfortaa" panose="00000500000000000000" pitchFamily="2" charset="0"/>
              </a:defRPr>
            </a:lvl1pPr>
            <a:lvl2pPr>
              <a:defRPr>
                <a:latin typeface="Comfortaa" panose="00000500000000000000" pitchFamily="2" charset="0"/>
              </a:defRPr>
            </a:lvl2pPr>
            <a:lvl3pPr>
              <a:defRPr>
                <a:latin typeface="Comfortaa" panose="00000500000000000000" pitchFamily="2" charset="0"/>
              </a:defRPr>
            </a:lvl3pPr>
            <a:lvl4pPr>
              <a:defRPr>
                <a:latin typeface="Comfortaa" panose="00000500000000000000" pitchFamily="2" charset="0"/>
              </a:defRPr>
            </a:lvl4pPr>
            <a:lvl5pPr>
              <a:defRPr>
                <a:latin typeface="Comfortaa" panose="00000500000000000000" pitchFamily="2" charset="0"/>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a:extLst>
              <a:ext uri="{FF2B5EF4-FFF2-40B4-BE49-F238E27FC236}">
                <a16:creationId xmlns:a16="http://schemas.microsoft.com/office/drawing/2014/main" id="{98D7E3F5-22C2-40D1-BDCF-16FFDBA9BA34}"/>
              </a:ext>
            </a:extLst>
          </p:cNvPr>
          <p:cNvSpPr/>
          <p:nvPr userDrawn="1"/>
        </p:nvSpPr>
        <p:spPr>
          <a:xfrm>
            <a:off x="0" y="0"/>
            <a:ext cx="9144000" cy="1063625"/>
          </a:xfrm>
          <a:prstGeom prst="rect">
            <a:avLst/>
          </a:prstGeom>
          <a:solidFill>
            <a:srgbClr val="9E1B21"/>
          </a:solidFill>
          <a:ln>
            <a:solidFill>
              <a:srgbClr val="9E1B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a:extLst>
              <a:ext uri="{FF2B5EF4-FFF2-40B4-BE49-F238E27FC236}">
                <a16:creationId xmlns:a16="http://schemas.microsoft.com/office/drawing/2014/main" id="{6BB3722C-4F78-48E9-BD25-432B5FF5861E}"/>
              </a:ext>
            </a:extLst>
          </p:cNvPr>
          <p:cNvSpPr/>
          <p:nvPr userDrawn="1"/>
        </p:nvSpPr>
        <p:spPr>
          <a:xfrm>
            <a:off x="0" y="4857750"/>
            <a:ext cx="9144000" cy="304800"/>
          </a:xfrm>
          <a:prstGeom prst="rect">
            <a:avLst/>
          </a:prstGeom>
          <a:solidFill>
            <a:srgbClr val="9E1B21"/>
          </a:solidFill>
          <a:ln>
            <a:solidFill>
              <a:srgbClr val="9E1B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6" name="Picture 5">
            <a:extLst>
              <a:ext uri="{FF2B5EF4-FFF2-40B4-BE49-F238E27FC236}">
                <a16:creationId xmlns:a16="http://schemas.microsoft.com/office/drawing/2014/main" id="{E256462A-75BE-49EF-AB69-A8A05AFCBCF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62600" y="206375"/>
            <a:ext cx="3401568" cy="609600"/>
          </a:xfrm>
          <a:prstGeom prst="rect">
            <a:avLst/>
          </a:prstGeom>
        </p:spPr>
      </p:pic>
    </p:spTree>
    <p:extLst>
      <p:ext uri="{BB962C8B-B14F-4D97-AF65-F5344CB8AC3E}">
        <p14:creationId xmlns:p14="http://schemas.microsoft.com/office/powerpoint/2010/main" val="4772479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1FC6C126-BCD3-4736-B952-D5B293B81A60}" type="slidenum">
              <a:rPr lang="en-US" smtClean="0"/>
              <a:pPr/>
              <a:t>‹#›</a:t>
            </a:fld>
            <a:endParaRPr lang="en-US"/>
          </a:p>
        </p:txBody>
      </p:sp>
    </p:spTree>
    <p:extLst>
      <p:ext uri="{BB962C8B-B14F-4D97-AF65-F5344CB8AC3E}">
        <p14:creationId xmlns:p14="http://schemas.microsoft.com/office/powerpoint/2010/main" val="4125060024"/>
      </p:ext>
    </p:extLst>
  </p:cSld>
  <p:clrMap bg1="lt1" tx1="dk1" bg2="lt2" tx2="dk2" accent1="accent1" accent2="accent2" accent3="accent3" accent4="accent4" accent5="accent5" accent6="accent6" hlink="hlink" folHlink="folHlink"/>
  <p:sldLayoutIdLst>
    <p:sldLayoutId id="2147483654" r:id="rId1"/>
    <p:sldLayoutId id="2147483655" r:id="rId2"/>
  </p:sldLayoutIdLst>
  <p:hf hdr="0" ftr="0" dt="0"/>
  <p:txStyles>
    <p:titleStyle>
      <a:lvl1pPr algn="l" defTabSz="914400" rtl="0" eaLnBrk="1" latinLnBrk="0" hangingPunct="1">
        <a:spcBef>
          <a:spcPct val="0"/>
        </a:spcBef>
        <a:buNone/>
        <a:defRPr sz="2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0"/>
          </p:nvPr>
        </p:nvSpPr>
        <p:spPr/>
        <p:txBody>
          <a:bodyPr/>
          <a:lstStyle/>
          <a:p>
            <a:endParaRPr lang="en-US" dirty="0"/>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4245576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0"/>
            <p:extLst>
              <p:ext uri="{D42A27DB-BD31-4B8C-83A1-F6EECF244321}">
                <p14:modId xmlns:p14="http://schemas.microsoft.com/office/powerpoint/2010/main" val="1346108964"/>
              </p:ext>
            </p:extLst>
          </p:nvPr>
        </p:nvGraphicFramePr>
        <p:xfrm>
          <a:off x="457200" y="1276350"/>
          <a:ext cx="8229600" cy="3261402"/>
        </p:xfrm>
        <a:graphic>
          <a:graphicData uri="http://schemas.openxmlformats.org/drawingml/2006/table">
            <a:tbl>
              <a:tblPr firstRow="1" bandRow="1">
                <a:tableStyleId>{5940675A-B579-460E-94D1-54222C63F5DA}</a:tableStyleId>
              </a:tblPr>
              <a:tblGrid>
                <a:gridCol w="457200">
                  <a:extLst>
                    <a:ext uri="{9D8B030D-6E8A-4147-A177-3AD203B41FA5}">
                      <a16:colId xmlns:a16="http://schemas.microsoft.com/office/drawing/2014/main" val="20000"/>
                    </a:ext>
                  </a:extLst>
                </a:gridCol>
                <a:gridCol w="7772400">
                  <a:extLst>
                    <a:ext uri="{9D8B030D-6E8A-4147-A177-3AD203B41FA5}">
                      <a16:colId xmlns:a16="http://schemas.microsoft.com/office/drawing/2014/main" val="20001"/>
                    </a:ext>
                  </a:extLst>
                </a:gridCol>
              </a:tblGrid>
              <a:tr h="370840">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dirty="0">
                          <a:ln>
                            <a:noFill/>
                          </a:ln>
                          <a:solidFill>
                            <a:schemeClr val="tx1"/>
                          </a:solidFill>
                          <a:effectLst/>
                          <a:latin typeface="Arial" charset="0"/>
                          <a:sym typeface="Wingdings" pitchFamily="2" charset="2"/>
                        </a:rPr>
                        <a:t>X</a:t>
                      </a:r>
                    </a:p>
                  </a:txBody>
                  <a:tcPr marL="91436" marR="91436" marT="45717" marB="45717"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Medical Expert</a:t>
                      </a:r>
                      <a:r>
                        <a:rPr kumimoji="0" lang="en-US" sz="1000" b="0" i="0" u="none" strike="noStrike" cap="none" normalizeH="0" baseline="0" dirty="0">
                          <a:ln>
                            <a:noFill/>
                          </a:ln>
                          <a:solidFill>
                            <a:schemeClr val="tx1"/>
                          </a:solidFill>
                          <a:effectLst/>
                          <a:latin typeface="Arial" charset="0"/>
                        </a:rPr>
                        <a:t> (as </a:t>
                      </a:r>
                      <a:r>
                        <a:rPr kumimoji="0" lang="en-US" sz="1000" b="0" i="1" u="none" strike="noStrike" cap="none" normalizeH="0" baseline="0" dirty="0">
                          <a:ln>
                            <a:noFill/>
                          </a:ln>
                          <a:solidFill>
                            <a:schemeClr val="tx1"/>
                          </a:solidFill>
                          <a:effectLst/>
                          <a:latin typeface="Arial" charset="0"/>
                        </a:rPr>
                        <a:t>Medical Experts</a:t>
                      </a:r>
                      <a:r>
                        <a:rPr kumimoji="0" lang="en-US" sz="1000" b="0" i="0" u="none" strike="noStrike" cap="none" normalizeH="0" baseline="0" dirty="0">
                          <a:ln>
                            <a:noFill/>
                          </a:ln>
                          <a:solidFill>
                            <a:schemeClr val="tx1"/>
                          </a:solidFill>
                          <a:effectLst/>
                          <a:latin typeface="Arial" charset="0"/>
                        </a:rPr>
                        <a:t>, physicians integrate all of the </a:t>
                      </a:r>
                      <a:r>
                        <a:rPr kumimoji="0" lang="en-US" sz="1000" b="0" i="0" u="none" strike="noStrike" cap="none" normalizeH="0" baseline="0" dirty="0" err="1">
                          <a:ln>
                            <a:noFill/>
                          </a:ln>
                          <a:solidFill>
                            <a:schemeClr val="tx1"/>
                          </a:solidFill>
                          <a:effectLst/>
                          <a:latin typeface="Arial" charset="0"/>
                        </a:rPr>
                        <a:t>CanMEDS</a:t>
                      </a:r>
                      <a:r>
                        <a:rPr kumimoji="0" lang="en-US" sz="1000" b="0" i="0" u="none" strike="noStrike" cap="none" normalizeH="0" baseline="0" dirty="0">
                          <a:ln>
                            <a:noFill/>
                          </a:ln>
                          <a:solidFill>
                            <a:schemeClr val="tx1"/>
                          </a:solidFill>
                          <a:effectLst/>
                          <a:latin typeface="Arial" charset="0"/>
                        </a:rPr>
                        <a:t> Roles, applying medical knowledge, clinical skills, and professional values in their provision of high-quality and safe patient-centered care. </a:t>
                      </a:r>
                      <a:r>
                        <a:rPr kumimoji="0" lang="en-US" sz="1000" b="0" i="1" u="none" strike="noStrike" cap="none" normalizeH="0" baseline="0" dirty="0">
                          <a:ln>
                            <a:noFill/>
                          </a:ln>
                          <a:solidFill>
                            <a:schemeClr val="tx1"/>
                          </a:solidFill>
                          <a:effectLst/>
                          <a:latin typeface="Arial" charset="0"/>
                        </a:rPr>
                        <a:t>Medical Expert </a:t>
                      </a:r>
                      <a:r>
                        <a:rPr kumimoji="0" lang="en-US" sz="1000" b="0" i="0" u="none" strike="noStrike" cap="none" normalizeH="0" baseline="0" dirty="0">
                          <a:ln>
                            <a:noFill/>
                          </a:ln>
                          <a:solidFill>
                            <a:schemeClr val="tx1"/>
                          </a:solidFill>
                          <a:effectLst/>
                          <a:latin typeface="Arial" charset="0"/>
                        </a:rPr>
                        <a:t>is the central physician Role in the </a:t>
                      </a:r>
                      <a:r>
                        <a:rPr kumimoji="0" lang="en-US" sz="1000" b="0" i="0" u="none" strike="noStrike" cap="none" normalizeH="0" baseline="0" dirty="0" err="1">
                          <a:ln>
                            <a:noFill/>
                          </a:ln>
                          <a:solidFill>
                            <a:schemeClr val="tx1"/>
                          </a:solidFill>
                          <a:effectLst/>
                          <a:latin typeface="Arial" charset="0"/>
                        </a:rPr>
                        <a:t>CanMEDS</a:t>
                      </a:r>
                      <a:r>
                        <a:rPr kumimoji="0" lang="en-US" sz="1000" b="0" i="0" u="none" strike="noStrike" cap="none" normalizeH="0" baseline="0" dirty="0">
                          <a:ln>
                            <a:noFill/>
                          </a:ln>
                          <a:solidFill>
                            <a:schemeClr val="tx1"/>
                          </a:solidFill>
                          <a:effectLst/>
                          <a:latin typeface="Arial" charset="0"/>
                        </a:rPr>
                        <a:t> Framework and defines the physician’s clinical scope of practice.)</a:t>
                      </a:r>
                    </a:p>
                  </a:txBody>
                  <a:tcPr marL="91430" marR="91430" marT="45723" marB="45723" horzOverflow="overflow"/>
                </a:tc>
                <a:extLst>
                  <a:ext uri="{0D108BD9-81ED-4DB2-BD59-A6C34878D82A}">
                    <a16:rowId xmlns:a16="http://schemas.microsoft.com/office/drawing/2014/main" val="10000"/>
                  </a:ext>
                </a:extLst>
              </a:tr>
              <a:tr h="3708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sym typeface="Wingdings" pitchFamily="2" charset="2"/>
                        </a:rPr>
                        <a:t>X</a:t>
                      </a:r>
                    </a:p>
                  </a:txBody>
                  <a:tcPr marL="91436" marR="91436" marT="45717" marB="45717"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Communicator</a:t>
                      </a:r>
                      <a:r>
                        <a:rPr kumimoji="0" lang="en-US" sz="1000" b="0" i="0" u="none" strike="noStrike" cap="none" normalizeH="0" baseline="0" dirty="0">
                          <a:ln>
                            <a:noFill/>
                          </a:ln>
                          <a:solidFill>
                            <a:schemeClr val="tx1"/>
                          </a:solidFill>
                          <a:effectLst/>
                          <a:latin typeface="Arial" charset="0"/>
                        </a:rPr>
                        <a:t> (as </a:t>
                      </a:r>
                      <a:r>
                        <a:rPr kumimoji="0" lang="en-US" sz="1000" b="0" i="1" u="none" strike="noStrike" cap="none" normalizeH="0" baseline="0" dirty="0">
                          <a:ln>
                            <a:noFill/>
                          </a:ln>
                          <a:solidFill>
                            <a:schemeClr val="tx1"/>
                          </a:solidFill>
                          <a:effectLst/>
                          <a:latin typeface="Arial" charset="0"/>
                        </a:rPr>
                        <a:t>Communicators</a:t>
                      </a:r>
                      <a:r>
                        <a:rPr kumimoji="0" lang="en-US" sz="1000" b="0" i="0" u="none" strike="noStrike" cap="none" normalizeH="0" baseline="0" dirty="0">
                          <a:ln>
                            <a:noFill/>
                          </a:ln>
                          <a:solidFill>
                            <a:schemeClr val="tx1"/>
                          </a:solidFill>
                          <a:effectLst/>
                          <a:latin typeface="Arial" charset="0"/>
                        </a:rPr>
                        <a:t>, physicians form relationships with patients and their families that facilitate the gathering and sharing of essential information for effective health care.) </a:t>
                      </a:r>
                    </a:p>
                  </a:txBody>
                  <a:tcPr marL="91430" marR="91430" marT="45723" marB="45723" horzOverflow="overflow"/>
                </a:tc>
                <a:extLst>
                  <a:ext uri="{0D108BD9-81ED-4DB2-BD59-A6C34878D82A}">
                    <a16:rowId xmlns:a16="http://schemas.microsoft.com/office/drawing/2014/main" val="10001"/>
                  </a:ext>
                </a:extLst>
              </a:tr>
              <a:tr h="3708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sym typeface="Wingdings" pitchFamily="2" charset="2"/>
                        </a:rPr>
                        <a:t>X</a:t>
                      </a:r>
                    </a:p>
                  </a:txBody>
                  <a:tcPr marL="91436" marR="91436" marT="45717" marB="45717"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Collaborator</a:t>
                      </a:r>
                      <a:r>
                        <a:rPr kumimoji="0" lang="en-US" sz="1000" b="0" i="0" u="none" strike="noStrike" cap="none" normalizeH="0" baseline="0" dirty="0">
                          <a:ln>
                            <a:noFill/>
                          </a:ln>
                          <a:solidFill>
                            <a:schemeClr val="tx1"/>
                          </a:solidFill>
                          <a:effectLst/>
                          <a:latin typeface="Arial" charset="0"/>
                        </a:rPr>
                        <a:t> (as </a:t>
                      </a:r>
                      <a:r>
                        <a:rPr kumimoji="0" lang="en-US" sz="1000" b="0" i="1" u="none" strike="noStrike" cap="none" normalizeH="0" baseline="0" dirty="0">
                          <a:ln>
                            <a:noFill/>
                          </a:ln>
                          <a:solidFill>
                            <a:schemeClr val="tx1"/>
                          </a:solidFill>
                          <a:effectLst/>
                          <a:latin typeface="Arial" charset="0"/>
                        </a:rPr>
                        <a:t>Collaborators</a:t>
                      </a:r>
                      <a:r>
                        <a:rPr kumimoji="0" lang="en-US" sz="1000" b="0" i="0" u="none" strike="noStrike" cap="none" normalizeH="0" baseline="0" dirty="0">
                          <a:ln>
                            <a:noFill/>
                          </a:ln>
                          <a:solidFill>
                            <a:schemeClr val="tx1"/>
                          </a:solidFill>
                          <a:effectLst/>
                          <a:latin typeface="Arial" charset="0"/>
                        </a:rPr>
                        <a:t>, physicians work effectively with other health care professionals to provide safe, high-quality, patient-</a:t>
                      </a:r>
                      <a:r>
                        <a:rPr kumimoji="0" lang="en-US" sz="1000" b="0" i="0" u="none" strike="noStrike" cap="none" normalizeH="0" baseline="0" dirty="0" err="1">
                          <a:ln>
                            <a:noFill/>
                          </a:ln>
                          <a:solidFill>
                            <a:schemeClr val="tx1"/>
                          </a:solidFill>
                          <a:effectLst/>
                          <a:latin typeface="Arial" charset="0"/>
                        </a:rPr>
                        <a:t>centred</a:t>
                      </a:r>
                      <a:r>
                        <a:rPr kumimoji="0" lang="en-US" sz="1000" b="0" i="0" u="none" strike="noStrike" cap="none" normalizeH="0" baseline="0" dirty="0">
                          <a:ln>
                            <a:noFill/>
                          </a:ln>
                          <a:solidFill>
                            <a:schemeClr val="tx1"/>
                          </a:solidFill>
                          <a:effectLst/>
                          <a:latin typeface="Arial" charset="0"/>
                        </a:rPr>
                        <a:t> care.) </a:t>
                      </a:r>
                    </a:p>
                  </a:txBody>
                  <a:tcPr marL="91430" marR="91430" marT="45723" marB="45723" horzOverflow="overflow"/>
                </a:tc>
                <a:extLst>
                  <a:ext uri="{0D108BD9-81ED-4DB2-BD59-A6C34878D82A}">
                    <a16:rowId xmlns:a16="http://schemas.microsoft.com/office/drawing/2014/main" val="10002"/>
                  </a:ext>
                </a:extLst>
              </a:tr>
              <a:tr h="3708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sym typeface="Wingdings" pitchFamily="2" charset="2"/>
                        </a:rPr>
                        <a:t>X</a:t>
                      </a:r>
                    </a:p>
                  </a:txBody>
                  <a:tcPr marL="91436" marR="91436" marT="45717" marB="45717"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Leader </a:t>
                      </a:r>
                      <a:r>
                        <a:rPr kumimoji="0" lang="en-US" sz="1000" b="0" i="0" u="none" strike="noStrike" cap="none" normalizeH="0" baseline="0" dirty="0">
                          <a:ln>
                            <a:noFill/>
                          </a:ln>
                          <a:solidFill>
                            <a:schemeClr val="tx1"/>
                          </a:solidFill>
                          <a:effectLst/>
                          <a:latin typeface="Arial" charset="0"/>
                        </a:rPr>
                        <a:t>(as </a:t>
                      </a:r>
                      <a:r>
                        <a:rPr kumimoji="0" lang="en-US" sz="1000" b="0" i="1" u="none" strike="noStrike" cap="none" normalizeH="0" baseline="0" dirty="0">
                          <a:ln>
                            <a:noFill/>
                          </a:ln>
                          <a:solidFill>
                            <a:schemeClr val="tx1"/>
                          </a:solidFill>
                          <a:effectLst/>
                          <a:latin typeface="Arial" charset="0"/>
                        </a:rPr>
                        <a:t>Leaders</a:t>
                      </a:r>
                      <a:r>
                        <a:rPr kumimoji="0" lang="en-US" sz="1000" b="0" i="0" u="none" strike="noStrike" cap="none" normalizeH="0" baseline="0" dirty="0">
                          <a:ln>
                            <a:noFill/>
                          </a:ln>
                          <a:solidFill>
                            <a:schemeClr val="tx1"/>
                          </a:solidFill>
                          <a:effectLst/>
                          <a:latin typeface="Arial" charset="0"/>
                        </a:rPr>
                        <a:t>, physicians engage with others to contribute to a vision of a high-quality health care system and take responsibility for the delivery of excellent patient care through their activities as clinicians, administrators, scholars, or teachers.)</a:t>
                      </a:r>
                    </a:p>
                  </a:txBody>
                  <a:tcPr marL="91430" marR="91430" marT="45723" marB="45723" horzOverflow="overflow"/>
                </a:tc>
                <a:extLst>
                  <a:ext uri="{0D108BD9-81ED-4DB2-BD59-A6C34878D82A}">
                    <a16:rowId xmlns:a16="http://schemas.microsoft.com/office/drawing/2014/main" val="10003"/>
                  </a:ext>
                </a:extLst>
              </a:tr>
              <a:tr h="3708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sym typeface="Wingdings" pitchFamily="2" charset="2"/>
                        </a:rPr>
                        <a:t>X</a:t>
                      </a:r>
                    </a:p>
                  </a:txBody>
                  <a:tcPr marL="91436" marR="91436" marT="45717" marB="45717"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Health Advocate</a:t>
                      </a:r>
                      <a:r>
                        <a:rPr kumimoji="0" lang="en-US" sz="1000" b="0" i="0" u="none" strike="noStrike" cap="none" normalizeH="0" baseline="0" dirty="0">
                          <a:ln>
                            <a:noFill/>
                          </a:ln>
                          <a:solidFill>
                            <a:schemeClr val="tx1"/>
                          </a:solidFill>
                          <a:effectLst/>
                          <a:latin typeface="Arial" charset="0"/>
                        </a:rPr>
                        <a:t> (as </a:t>
                      </a:r>
                      <a:r>
                        <a:rPr kumimoji="0" lang="en-US" sz="1000" b="0" i="1" u="none" strike="noStrike" cap="none" normalizeH="0" baseline="0" dirty="0">
                          <a:ln>
                            <a:noFill/>
                          </a:ln>
                          <a:solidFill>
                            <a:schemeClr val="tx1"/>
                          </a:solidFill>
                          <a:effectLst/>
                          <a:latin typeface="Arial" charset="0"/>
                        </a:rPr>
                        <a:t>Health Advocates</a:t>
                      </a:r>
                      <a:r>
                        <a:rPr kumimoji="0" lang="en-US" sz="1000" b="0" i="0" u="none" strike="noStrike" cap="none" normalizeH="0" baseline="0" dirty="0">
                          <a:ln>
                            <a:noFill/>
                          </a:ln>
                          <a:solidFill>
                            <a:schemeClr val="tx1"/>
                          </a:solidFill>
                          <a:effectLst/>
                          <a:latin typeface="Arial" charset="0"/>
                        </a:rPr>
                        <a:t>, physicians contribute their expertise and influence as they work with communities or patient populations to improve health. They work with those they serve to determine and understand needs, speak on behalf of others when required, and support the mobilization of resources to effect change.)</a:t>
                      </a:r>
                    </a:p>
                  </a:txBody>
                  <a:tcPr marL="91430" marR="91430" marT="45723" marB="45723" horzOverflow="overflow"/>
                </a:tc>
                <a:extLst>
                  <a:ext uri="{0D108BD9-81ED-4DB2-BD59-A6C34878D82A}">
                    <a16:rowId xmlns:a16="http://schemas.microsoft.com/office/drawing/2014/main" val="10004"/>
                  </a:ext>
                </a:extLst>
              </a:tr>
              <a:tr h="3708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sym typeface="Wingdings" pitchFamily="2" charset="2"/>
                        </a:rPr>
                        <a:t>X</a:t>
                      </a:r>
                    </a:p>
                  </a:txBody>
                  <a:tcPr marL="91436" marR="91436" marT="45717" marB="45717"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Scholar</a:t>
                      </a:r>
                      <a:r>
                        <a:rPr kumimoji="0" lang="en-US" sz="1000" b="0" i="0" u="none" strike="noStrike" cap="none" normalizeH="0" baseline="0" dirty="0">
                          <a:ln>
                            <a:noFill/>
                          </a:ln>
                          <a:solidFill>
                            <a:schemeClr val="tx1"/>
                          </a:solidFill>
                          <a:effectLst/>
                          <a:latin typeface="Arial" charset="0"/>
                        </a:rPr>
                        <a:t> (as </a:t>
                      </a:r>
                      <a:r>
                        <a:rPr kumimoji="0" lang="en-US" sz="1000" b="0" i="1" u="none" strike="noStrike" cap="none" normalizeH="0" baseline="0" dirty="0">
                          <a:ln>
                            <a:noFill/>
                          </a:ln>
                          <a:solidFill>
                            <a:schemeClr val="tx1"/>
                          </a:solidFill>
                          <a:effectLst/>
                          <a:latin typeface="Arial" charset="0"/>
                        </a:rPr>
                        <a:t>Scholars</a:t>
                      </a:r>
                      <a:r>
                        <a:rPr kumimoji="0" lang="en-US" sz="1000" b="0" i="0" u="none" strike="noStrike" cap="none" normalizeH="0" baseline="0" dirty="0">
                          <a:ln>
                            <a:noFill/>
                          </a:ln>
                          <a:solidFill>
                            <a:schemeClr val="tx1"/>
                          </a:solidFill>
                          <a:effectLst/>
                          <a:latin typeface="Arial" charset="0"/>
                        </a:rPr>
                        <a:t>, physicians demonstrate a lifelong commitment to excellence in practice through continuous learning and by teaching others, evaluating evidence, and  contributing to scholarship.) </a:t>
                      </a:r>
                    </a:p>
                  </a:txBody>
                  <a:tcPr marL="91430" marR="91430" marT="45723" marB="45723" horzOverflow="overflow"/>
                </a:tc>
                <a:extLst>
                  <a:ext uri="{0D108BD9-81ED-4DB2-BD59-A6C34878D82A}">
                    <a16:rowId xmlns:a16="http://schemas.microsoft.com/office/drawing/2014/main" val="10005"/>
                  </a:ext>
                </a:extLst>
              </a:tr>
              <a:tr h="3708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sym typeface="Wingdings" pitchFamily="2" charset="2"/>
                        </a:rPr>
                        <a:t>X</a:t>
                      </a:r>
                    </a:p>
                  </a:txBody>
                  <a:tcPr marL="91436" marR="91436" marT="45717" marB="45717"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Professional</a:t>
                      </a:r>
                      <a:r>
                        <a:rPr kumimoji="0" lang="en-US" sz="1000" b="0" i="0" u="none" strike="noStrike" cap="none" normalizeH="0" baseline="0" dirty="0">
                          <a:ln>
                            <a:noFill/>
                          </a:ln>
                          <a:solidFill>
                            <a:schemeClr val="tx1"/>
                          </a:solidFill>
                          <a:effectLst/>
                          <a:latin typeface="Arial" charset="0"/>
                        </a:rPr>
                        <a:t> (as </a:t>
                      </a:r>
                      <a:r>
                        <a:rPr kumimoji="0" lang="en-US" sz="1000" b="0" i="1" u="none" strike="noStrike" cap="none" normalizeH="0" baseline="0" dirty="0">
                          <a:ln>
                            <a:noFill/>
                          </a:ln>
                          <a:solidFill>
                            <a:schemeClr val="tx1"/>
                          </a:solidFill>
                          <a:effectLst/>
                          <a:latin typeface="Arial" charset="0"/>
                        </a:rPr>
                        <a:t>Professionals, </a:t>
                      </a:r>
                      <a:r>
                        <a:rPr kumimoji="0" lang="en-US" sz="1000" b="0" i="0" u="none" strike="noStrike" cap="none" normalizeH="0" baseline="0" dirty="0">
                          <a:ln>
                            <a:noFill/>
                          </a:ln>
                          <a:solidFill>
                            <a:schemeClr val="tx1"/>
                          </a:solidFill>
                          <a:effectLst/>
                          <a:latin typeface="Arial" charset="0"/>
                        </a:rPr>
                        <a:t>physicians are committed to the health and well-being of individual patients and society through ethical practice, high personal standards of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err="1">
                          <a:ln>
                            <a:noFill/>
                          </a:ln>
                          <a:solidFill>
                            <a:schemeClr val="tx1"/>
                          </a:solidFill>
                          <a:effectLst/>
                          <a:latin typeface="Arial" charset="0"/>
                        </a:rPr>
                        <a:t>behaviour</a:t>
                      </a:r>
                      <a:r>
                        <a:rPr kumimoji="0" lang="en-US" sz="1000" b="0" i="0" u="none" strike="noStrike" cap="none" normalizeH="0" baseline="0" dirty="0">
                          <a:ln>
                            <a:noFill/>
                          </a:ln>
                          <a:solidFill>
                            <a:schemeClr val="tx1"/>
                          </a:solidFill>
                          <a:effectLst/>
                          <a:latin typeface="Arial" charset="0"/>
                        </a:rPr>
                        <a:t>, accountability to the profession and society, physician-led regulation, and maintenance of personal health.) </a:t>
                      </a:r>
                    </a:p>
                  </a:txBody>
                  <a:tcPr marL="91430" marR="91430" marT="45723" marB="45723" horzOverflow="overflow"/>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4"/>
          </p:nvPr>
        </p:nvSpPr>
        <p:spPr/>
        <p:txBody>
          <a:bodyPr/>
          <a:lstStyle/>
          <a:p>
            <a:fld id="{97CE79FB-CDEA-44DD-98C1-50349142FB98}" type="slidenum">
              <a:rPr lang="en-US" smtClean="0"/>
              <a:pPr/>
              <a:t>2</a:t>
            </a:fld>
            <a:endParaRPr lang="en-US" dirty="0"/>
          </a:p>
        </p:txBody>
      </p:sp>
      <p:sp>
        <p:nvSpPr>
          <p:cNvPr id="6" name="TextBox 5"/>
          <p:cNvSpPr txBox="1"/>
          <p:nvPr/>
        </p:nvSpPr>
        <p:spPr>
          <a:xfrm>
            <a:off x="152400" y="4823996"/>
            <a:ext cx="8153400" cy="215444"/>
          </a:xfrm>
          <a:prstGeom prst="rect">
            <a:avLst/>
          </a:prstGeom>
          <a:noFill/>
        </p:spPr>
        <p:txBody>
          <a:bodyPr wrap="square" rtlCol="0">
            <a:spAutoFit/>
          </a:bodyPr>
          <a:lstStyle/>
          <a:p>
            <a:r>
              <a:rPr lang="en-CA" altLang="en-US" sz="800" dirty="0">
                <a:solidFill>
                  <a:schemeClr val="bg1"/>
                </a:solidFill>
                <a:latin typeface="Arial" panose="020B0604020202020204" pitchFamily="34" charset="0"/>
                <a:cs typeface="Arial" panose="020B0604020202020204" pitchFamily="34" charset="0"/>
              </a:rPr>
              <a:t>Copyright © 2015 The Royal College of Physicians and Surgeons of Canada. </a:t>
            </a:r>
            <a:r>
              <a:rPr lang="en-CA" altLang="en-US" sz="800" u="sng" dirty="0">
                <a:solidFill>
                  <a:schemeClr val="bg1"/>
                </a:solidFill>
                <a:latin typeface="Arial" panose="020B0604020202020204" pitchFamily="34" charset="0"/>
                <a:cs typeface="Arial" panose="020B0604020202020204" pitchFamily="34" charset="0"/>
              </a:rPr>
              <a:t>http://www.royalcollege.ca/rcsite/canmeds/canmeds-framework-e</a:t>
            </a:r>
            <a:r>
              <a:rPr lang="en-CA" altLang="en-US" sz="800" dirty="0">
                <a:solidFill>
                  <a:schemeClr val="bg1"/>
                </a:solidFill>
                <a:latin typeface="Arial" panose="020B0604020202020204" pitchFamily="34" charset="0"/>
                <a:cs typeface="Arial" panose="020B0604020202020204" pitchFamily="34" charset="0"/>
              </a:rPr>
              <a:t>. Reproduced with permission.</a:t>
            </a:r>
            <a:endParaRPr lang="en-US" altLang="en-US" sz="800" dirty="0">
              <a:solidFill>
                <a:schemeClr val="bg1"/>
              </a:solidFill>
              <a:latin typeface="Arial" panose="020B0604020202020204" pitchFamily="34" charset="0"/>
              <a:cs typeface="Arial" panose="020B0604020202020204" pitchFamily="34" charset="0"/>
            </a:endParaRPr>
          </a:p>
        </p:txBody>
      </p:sp>
      <p:sp>
        <p:nvSpPr>
          <p:cNvPr id="7" name="Title 6">
            <a:extLst>
              <a:ext uri="{FF2B5EF4-FFF2-40B4-BE49-F238E27FC236}">
                <a16:creationId xmlns:a16="http://schemas.microsoft.com/office/drawing/2014/main" id="{CAB2496A-A5F0-4BFB-B9D2-0C656C97DD85}"/>
              </a:ext>
            </a:extLst>
          </p:cNvPr>
          <p:cNvSpPr>
            <a:spLocks noGrp="1"/>
          </p:cNvSpPr>
          <p:nvPr>
            <p:ph type="title"/>
          </p:nvPr>
        </p:nvSpPr>
        <p:spPr/>
        <p:txBody>
          <a:bodyPr/>
          <a:lstStyle/>
          <a:p>
            <a:r>
              <a:rPr lang="en-CA" dirty="0" err="1"/>
              <a:t>CanMEDS</a:t>
            </a:r>
            <a:r>
              <a:rPr lang="en-CA" dirty="0"/>
              <a:t> Roles Covered</a:t>
            </a:r>
          </a:p>
        </p:txBody>
      </p:sp>
    </p:spTree>
    <p:extLst>
      <p:ext uri="{BB962C8B-B14F-4D97-AF65-F5344CB8AC3E}">
        <p14:creationId xmlns:p14="http://schemas.microsoft.com/office/powerpoint/2010/main" val="858158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0"/>
            <p:extLst>
              <p:ext uri="{D42A27DB-BD31-4B8C-83A1-F6EECF244321}">
                <p14:modId xmlns:p14="http://schemas.microsoft.com/office/powerpoint/2010/main" val="843689721"/>
              </p:ext>
            </p:extLst>
          </p:nvPr>
        </p:nvGraphicFramePr>
        <p:xfrm>
          <a:off x="457200" y="1907440"/>
          <a:ext cx="8229600" cy="2645510"/>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620885">
                <a:tc>
                  <a:txBody>
                    <a:bodyPr/>
                    <a:lstStyle/>
                    <a:p>
                      <a:pPr marL="0" marR="0" lvl="0" indent="0" algn="ctr" defTabSz="914400" rtl="0" eaLnBrk="1" fontAlgn="base" latinLnBrk="0" hangingPunct="1">
                        <a:lnSpc>
                          <a:spcPct val="100000"/>
                        </a:lnSpc>
                        <a:spcBef>
                          <a:spcPct val="40000"/>
                        </a:spcBef>
                        <a:spcAft>
                          <a:spcPct val="0"/>
                        </a:spcAft>
                        <a:buClr>
                          <a:schemeClr val="hlink"/>
                        </a:buClr>
                        <a:buSzPct val="90000"/>
                        <a:buFont typeface="Wingdings" pitchFamily="2" charset="2"/>
                        <a:buNone/>
                        <a:tabLst/>
                      </a:pPr>
                      <a:r>
                        <a:rPr kumimoji="0" lang="en-US" sz="1600" b="1" i="0" u="none" strike="noStrike" cap="none" normalizeH="0" baseline="0" dirty="0">
                          <a:ln>
                            <a:noFill/>
                          </a:ln>
                          <a:solidFill>
                            <a:schemeClr val="tx1"/>
                          </a:solidFill>
                          <a:effectLst/>
                          <a:latin typeface="Arial" charset="0"/>
                        </a:rPr>
                        <a:t>Commercial or Non-Profit Interest</a:t>
                      </a:r>
                    </a:p>
                  </a:txBody>
                  <a:tcPr anchor="ctr" horzOverflow="overflow"/>
                </a:tc>
                <a:tc>
                  <a:txBody>
                    <a:bodyPr/>
                    <a:lstStyle/>
                    <a:p>
                      <a:pPr marL="0" marR="0" lvl="0" indent="0" algn="ctr" defTabSz="914400" rtl="0" eaLnBrk="1" fontAlgn="base" latinLnBrk="0" hangingPunct="1">
                        <a:lnSpc>
                          <a:spcPct val="100000"/>
                        </a:lnSpc>
                        <a:spcBef>
                          <a:spcPct val="40000"/>
                        </a:spcBef>
                        <a:spcAft>
                          <a:spcPct val="0"/>
                        </a:spcAft>
                        <a:buClr>
                          <a:schemeClr val="hlink"/>
                        </a:buClr>
                        <a:buSzPct val="90000"/>
                        <a:buFont typeface="Wingdings" pitchFamily="2" charset="2"/>
                        <a:buNone/>
                        <a:tabLst/>
                      </a:pPr>
                      <a:r>
                        <a:rPr kumimoji="0" lang="en-US" sz="1600" b="1" i="0" u="none" strike="noStrike" cap="none" normalizeH="0" baseline="0" dirty="0">
                          <a:ln>
                            <a:noFill/>
                          </a:ln>
                          <a:solidFill>
                            <a:schemeClr val="tx1"/>
                          </a:solidFill>
                          <a:effectLst/>
                          <a:latin typeface="Arial" charset="0"/>
                        </a:rPr>
                        <a:t>Relationship</a:t>
                      </a:r>
                      <a:endParaRPr kumimoji="0" lang="en-US" sz="1400" b="1" i="0" u="none" strike="noStrike" cap="none" normalizeH="0" baseline="0" dirty="0">
                        <a:ln>
                          <a:noFill/>
                        </a:ln>
                        <a:solidFill>
                          <a:schemeClr val="tx1"/>
                        </a:solidFill>
                        <a:effectLst/>
                        <a:latin typeface="Arial" charset="0"/>
                      </a:endParaRPr>
                    </a:p>
                  </a:txBody>
                  <a:tcPr anchor="ctr" horzOverflow="overflow"/>
                </a:tc>
                <a:extLst>
                  <a:ext uri="{0D108BD9-81ED-4DB2-BD59-A6C34878D82A}">
                    <a16:rowId xmlns:a16="http://schemas.microsoft.com/office/drawing/2014/main" val="10000"/>
                  </a:ext>
                </a:extLst>
              </a:tr>
              <a:tr h="35093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Arial" charset="0"/>
                        </a:rPr>
                        <a:t>Organization</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CA" sz="1600" b="0" i="0" u="none" strike="noStrike" cap="none" normalizeH="0" baseline="0" dirty="0">
                          <a:ln>
                            <a:noFill/>
                          </a:ln>
                          <a:solidFill>
                            <a:schemeClr val="tx1"/>
                          </a:solidFill>
                          <a:effectLst/>
                          <a:latin typeface="Arial" charset="0"/>
                        </a:rPr>
                        <a:t>Committee Member, Chair</a:t>
                      </a:r>
                    </a:p>
                  </a:txBody>
                  <a:tcPr horzOverflow="overflow"/>
                </a:tc>
                <a:extLst>
                  <a:ext uri="{0D108BD9-81ED-4DB2-BD59-A6C34878D82A}">
                    <a16:rowId xmlns:a16="http://schemas.microsoft.com/office/drawing/2014/main" val="10001"/>
                  </a:ext>
                </a:extLst>
              </a:tr>
              <a:tr h="62088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Arial" charset="0"/>
                        </a:rPr>
                        <a:t>Company A</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Arial" charset="0"/>
                        </a:rPr>
                        <a:t>Advisory Board, Consultant, Investigator</a:t>
                      </a:r>
                      <a:endParaRPr kumimoji="0" lang="en-CA" sz="1600" b="0" i="0" u="none" strike="noStrike" cap="none" normalizeH="0" baseline="0" dirty="0">
                        <a:ln>
                          <a:noFill/>
                        </a:ln>
                        <a:solidFill>
                          <a:schemeClr val="tx1"/>
                        </a:solidFill>
                        <a:effectLst/>
                        <a:latin typeface="Arial" charset="0"/>
                      </a:endParaRPr>
                    </a:p>
                  </a:txBody>
                  <a:tcPr horzOverflow="overflow"/>
                </a:tc>
                <a:extLst>
                  <a:ext uri="{0D108BD9-81ED-4DB2-BD59-A6C34878D82A}">
                    <a16:rowId xmlns:a16="http://schemas.microsoft.com/office/drawing/2014/main" val="10002"/>
                  </a:ext>
                </a:extLst>
              </a:tr>
              <a:tr h="35093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600" b="0" i="0" u="none" strike="noStrike" cap="none" normalizeH="0" baseline="0">
                          <a:ln>
                            <a:noFill/>
                          </a:ln>
                          <a:solidFill>
                            <a:schemeClr val="tx1"/>
                          </a:solidFill>
                          <a:effectLst/>
                          <a:latin typeface="Arial" charset="0"/>
                        </a:rPr>
                        <a:t>Company B</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Arial" charset="0"/>
                        </a:rPr>
                        <a:t>Speaker </a:t>
                      </a:r>
                      <a:endParaRPr kumimoji="0" lang="en-CA" sz="1600" b="0" i="0" u="none" strike="noStrike" cap="none" normalizeH="0" baseline="0" dirty="0">
                        <a:ln>
                          <a:noFill/>
                        </a:ln>
                        <a:solidFill>
                          <a:schemeClr val="tx1"/>
                        </a:solidFill>
                        <a:effectLst/>
                        <a:latin typeface="Arial" charset="0"/>
                      </a:endParaRPr>
                    </a:p>
                  </a:txBody>
                  <a:tcPr horzOverflow="overflow"/>
                </a:tc>
                <a:extLst>
                  <a:ext uri="{0D108BD9-81ED-4DB2-BD59-A6C34878D82A}">
                    <a16:rowId xmlns:a16="http://schemas.microsoft.com/office/drawing/2014/main" val="10003"/>
                  </a:ext>
                </a:extLst>
              </a:tr>
              <a:tr h="35093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600" b="0" i="0" u="none" strike="noStrike" cap="none" normalizeH="0" baseline="0">
                          <a:ln>
                            <a:noFill/>
                          </a:ln>
                          <a:solidFill>
                            <a:schemeClr val="tx1"/>
                          </a:solidFill>
                          <a:effectLst/>
                          <a:latin typeface="Arial" charset="0"/>
                        </a:rPr>
                        <a:t>Company C</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Arial" charset="0"/>
                        </a:rPr>
                        <a:t>Stockholder, Employee</a:t>
                      </a:r>
                      <a:endParaRPr kumimoji="0" lang="en-CA" sz="1600" b="0" i="0" u="none" strike="noStrike" cap="none" normalizeH="0" baseline="0" dirty="0">
                        <a:ln>
                          <a:noFill/>
                        </a:ln>
                        <a:solidFill>
                          <a:schemeClr val="tx1"/>
                        </a:solidFill>
                        <a:effectLst/>
                        <a:latin typeface="Arial" charset="0"/>
                      </a:endParaRPr>
                    </a:p>
                  </a:txBody>
                  <a:tcPr horzOverflow="overflow"/>
                </a:tc>
                <a:extLst>
                  <a:ext uri="{0D108BD9-81ED-4DB2-BD59-A6C34878D82A}">
                    <a16:rowId xmlns:a16="http://schemas.microsoft.com/office/drawing/2014/main" val="10004"/>
                  </a:ext>
                </a:extLst>
              </a:tr>
              <a:tr h="35093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Arial" charset="0"/>
                        </a:rPr>
                        <a:t>Company D</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Arial" charset="0"/>
                        </a:rPr>
                        <a:t>Advisory Board, Research Support</a:t>
                      </a:r>
                      <a:endParaRPr kumimoji="0" lang="en-CA" sz="1600" b="0" i="0" u="none" strike="noStrike" cap="none" normalizeH="0" baseline="0" dirty="0">
                        <a:ln>
                          <a:noFill/>
                        </a:ln>
                        <a:solidFill>
                          <a:schemeClr val="tx1"/>
                        </a:solidFill>
                        <a:effectLst/>
                        <a:latin typeface="Arial" charset="0"/>
                      </a:endParaRPr>
                    </a:p>
                  </a:txBody>
                  <a:tcPr horzOverflow="overflow"/>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4"/>
          </p:nvPr>
        </p:nvSpPr>
        <p:spPr/>
        <p:txBody>
          <a:bodyPr/>
          <a:lstStyle/>
          <a:p>
            <a:fld id="{97CE79FB-CDEA-44DD-98C1-50349142FB98}" type="slidenum">
              <a:rPr lang="en-US" smtClean="0"/>
              <a:pPr/>
              <a:t>3</a:t>
            </a:fld>
            <a:endParaRPr lang="en-US" dirty="0"/>
          </a:p>
        </p:txBody>
      </p:sp>
      <p:sp>
        <p:nvSpPr>
          <p:cNvPr id="3" name="TextBox 2"/>
          <p:cNvSpPr txBox="1"/>
          <p:nvPr/>
        </p:nvSpPr>
        <p:spPr>
          <a:xfrm>
            <a:off x="528536" y="1123950"/>
            <a:ext cx="2646365" cy="646331"/>
          </a:xfrm>
          <a:prstGeom prst="rect">
            <a:avLst/>
          </a:prstGeom>
          <a:noFill/>
        </p:spPr>
        <p:txBody>
          <a:bodyPr wrap="none" rtlCol="0">
            <a:spAutoFit/>
          </a:bodyPr>
          <a:lstStyle/>
          <a:p>
            <a:r>
              <a:rPr lang="en-US" dirty="0"/>
              <a:t>(Over the past 24 months)</a:t>
            </a:r>
          </a:p>
          <a:p>
            <a:r>
              <a:rPr lang="en-US" dirty="0"/>
              <a:t>Name: Insert Name Here</a:t>
            </a:r>
          </a:p>
        </p:txBody>
      </p:sp>
      <p:sp>
        <p:nvSpPr>
          <p:cNvPr id="7" name="Title 6">
            <a:extLst>
              <a:ext uri="{FF2B5EF4-FFF2-40B4-BE49-F238E27FC236}">
                <a16:creationId xmlns:a16="http://schemas.microsoft.com/office/drawing/2014/main" id="{18065CA9-FD04-4ED9-B841-D2782A7CDBFC}"/>
              </a:ext>
            </a:extLst>
          </p:cNvPr>
          <p:cNvSpPr>
            <a:spLocks noGrp="1"/>
          </p:cNvSpPr>
          <p:nvPr>
            <p:ph type="title"/>
          </p:nvPr>
        </p:nvSpPr>
        <p:spPr/>
        <p:txBody>
          <a:bodyPr/>
          <a:lstStyle/>
          <a:p>
            <a:r>
              <a:rPr lang="en-CA" dirty="0"/>
              <a:t>Conflict of Interest Disclosure</a:t>
            </a:r>
          </a:p>
        </p:txBody>
      </p:sp>
    </p:spTree>
    <p:extLst>
      <p:ext uri="{BB962C8B-B14F-4D97-AF65-F5344CB8AC3E}">
        <p14:creationId xmlns:p14="http://schemas.microsoft.com/office/powerpoint/2010/main" val="1801013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7CE79FB-CDEA-44DD-98C1-50349142FB98}" type="slidenum">
              <a:rPr lang="en-US" smtClean="0"/>
              <a:pPr/>
              <a:t>4</a:t>
            </a:fld>
            <a:endParaRPr lang="en-US" dirty="0"/>
          </a:p>
        </p:txBody>
      </p:sp>
      <p:sp>
        <p:nvSpPr>
          <p:cNvPr id="3" name="TextBox 2"/>
          <p:cNvSpPr txBox="1"/>
          <p:nvPr/>
        </p:nvSpPr>
        <p:spPr>
          <a:xfrm>
            <a:off x="528536" y="1123950"/>
            <a:ext cx="2646365" cy="646331"/>
          </a:xfrm>
          <a:prstGeom prst="rect">
            <a:avLst/>
          </a:prstGeom>
          <a:noFill/>
        </p:spPr>
        <p:txBody>
          <a:bodyPr wrap="none" rtlCol="0">
            <a:spAutoFit/>
          </a:bodyPr>
          <a:lstStyle/>
          <a:p>
            <a:r>
              <a:rPr lang="en-US" dirty="0"/>
              <a:t>(Over the past 24 months)</a:t>
            </a:r>
          </a:p>
          <a:p>
            <a:r>
              <a:rPr lang="en-US" dirty="0"/>
              <a:t>Name: Insert Name Here</a:t>
            </a:r>
          </a:p>
        </p:txBody>
      </p:sp>
      <p:sp>
        <p:nvSpPr>
          <p:cNvPr id="6" name="Content Placeholder 5"/>
          <p:cNvSpPr>
            <a:spLocks noGrp="1"/>
          </p:cNvSpPr>
          <p:nvPr>
            <p:ph sz="quarter" idx="10"/>
          </p:nvPr>
        </p:nvSpPr>
        <p:spPr>
          <a:xfrm>
            <a:off x="457200" y="1809750"/>
            <a:ext cx="8229600" cy="2667000"/>
          </a:xfrm>
        </p:spPr>
        <p:txBody>
          <a:bodyPr/>
          <a:lstStyle/>
          <a:p>
            <a:pPr marL="0" indent="0">
              <a:buNone/>
            </a:pPr>
            <a:r>
              <a:rPr lang="en-US" altLang="en-US" dirty="0">
                <a:effectLst/>
              </a:rPr>
              <a:t>No relevant relationships with any commercial or non-profit organizations </a:t>
            </a:r>
            <a:endParaRPr lang="en-CA" altLang="en-US" dirty="0">
              <a:effectLst/>
            </a:endParaRPr>
          </a:p>
        </p:txBody>
      </p:sp>
      <p:sp>
        <p:nvSpPr>
          <p:cNvPr id="7" name="Title 6">
            <a:extLst>
              <a:ext uri="{FF2B5EF4-FFF2-40B4-BE49-F238E27FC236}">
                <a16:creationId xmlns:a16="http://schemas.microsoft.com/office/drawing/2014/main" id="{56F26E38-926A-4481-A7A9-9B98BDA4E933}"/>
              </a:ext>
            </a:extLst>
          </p:cNvPr>
          <p:cNvSpPr>
            <a:spLocks noGrp="1"/>
          </p:cNvSpPr>
          <p:nvPr>
            <p:ph type="title"/>
          </p:nvPr>
        </p:nvSpPr>
        <p:spPr/>
        <p:txBody>
          <a:bodyPr/>
          <a:lstStyle/>
          <a:p>
            <a:r>
              <a:rPr lang="en-CA" dirty="0"/>
              <a:t>Conflict of Interest Disclosure</a:t>
            </a:r>
          </a:p>
        </p:txBody>
      </p:sp>
    </p:spTree>
    <p:extLst>
      <p:ext uri="{BB962C8B-B14F-4D97-AF65-F5344CB8AC3E}">
        <p14:creationId xmlns:p14="http://schemas.microsoft.com/office/powerpoint/2010/main" val="3258039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Slide Number Placeholder 2"/>
          <p:cNvSpPr>
            <a:spLocks noGrp="1"/>
          </p:cNvSpPr>
          <p:nvPr>
            <p:ph type="sldNum" sz="quarter" idx="4"/>
          </p:nvPr>
        </p:nvSpPr>
        <p:spPr/>
        <p:txBody>
          <a:bodyPr/>
          <a:lstStyle/>
          <a:p>
            <a:fld id="{97CE79FB-CDEA-44DD-98C1-50349142FB98}" type="slidenum">
              <a:rPr lang="en-US" smtClean="0"/>
              <a:pPr/>
              <a:t>5</a:t>
            </a:fld>
            <a:endParaRPr lang="en-US" dirty="0"/>
          </a:p>
        </p:txBody>
      </p:sp>
      <p:sp>
        <p:nvSpPr>
          <p:cNvPr id="4" name="Content Placeholder 3"/>
          <p:cNvSpPr>
            <a:spLocks noGrp="1"/>
          </p:cNvSpPr>
          <p:nvPr>
            <p:ph sz="quarter" idx="10"/>
          </p:nvPr>
        </p:nvSpPr>
        <p:spPr/>
        <p:txBody>
          <a:bodyPr/>
          <a:lstStyle/>
          <a:p>
            <a:endParaRPr lang="en-US"/>
          </a:p>
        </p:txBody>
      </p:sp>
    </p:spTree>
    <p:extLst>
      <p:ext uri="{BB962C8B-B14F-4D97-AF65-F5344CB8AC3E}">
        <p14:creationId xmlns:p14="http://schemas.microsoft.com/office/powerpoint/2010/main" val="260318557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TotalTime>
  <Words>395</Words>
  <Application>Microsoft Office PowerPoint</Application>
  <PresentationFormat>On-screen Show (16:9)</PresentationFormat>
  <Paragraphs>40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Comfortaa</vt:lpstr>
      <vt:lpstr>Wingdings</vt:lpstr>
      <vt:lpstr>Custom Design</vt:lpstr>
      <vt:lpstr>PowerPoint Presentation</vt:lpstr>
      <vt:lpstr>CanMEDS Roles Covered</vt:lpstr>
      <vt:lpstr>Conflict of Interest Disclosure</vt:lpstr>
      <vt:lpstr>Conflict of Interest Disclosure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Jacqueline Fell</dc:creator>
  <cp:lastModifiedBy>Lesley Marshall</cp:lastModifiedBy>
  <cp:revision>16</cp:revision>
  <dcterms:created xsi:type="dcterms:W3CDTF">2017-05-16T15:08:13Z</dcterms:created>
  <dcterms:modified xsi:type="dcterms:W3CDTF">2019-10-10T19:51:25Z</dcterms:modified>
</cp:coreProperties>
</file>